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68" r:id="rId3"/>
    <p:sldId id="264" r:id="rId4"/>
    <p:sldId id="265" r:id="rId5"/>
    <p:sldId id="266" r:id="rId6"/>
    <p:sldId id="267" r:id="rId7"/>
    <p:sldId id="261" r:id="rId8"/>
    <p:sldId id="262" r:id="rId9"/>
    <p:sldId id="263" r:id="rId10"/>
    <p:sldId id="257" r:id="rId11"/>
    <p:sldId id="258" r:id="rId12"/>
    <p:sldId id="259" r:id="rId13"/>
    <p:sldId id="260" r:id="rId14"/>
    <p:sldId id="269" r:id="rId15"/>
    <p:sldId id="270" r:id="rId16"/>
    <p:sldId id="272" r:id="rId17"/>
    <p:sldId id="271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59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C22B-4C79-4D54-A790-3FC457D0A849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A631-BF53-4C97-A469-36BBB7061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Jeppesen Syllabus – Stage III Ground Lesson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4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III, Lesson 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4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97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15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3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Update: https://en.wikipedia.org/wiki/Flight_watch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now 122.2 – no more 122.0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Also FIS-B via ADS-B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fr.gov/cgi-bin/text-idx?SID=5f8dcd124e08c24465a100eb3d5324e2&amp;mc=true&amp;node=pt14.2.91&amp;rgn=div5#se14.2.91_110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fr.gov/cgi-bin/text-idx?SID=5f8dcd124e08c24465a100eb3d5324e2&amp;mc=true&amp;node=pt14.2.91&amp;rgn=div5#se14.2.91_115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23.xml"/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12" Type="http://schemas.openxmlformats.org/officeDocument/2006/relationships/image" Target="../media/image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6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slide" Target="slide22.xml"/><Relationship Id="rId4" Type="http://schemas.openxmlformats.org/officeDocument/2006/relationships/slide" Target="slide19.xml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F917-1F82-4CF2-9956-91988086F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Dual Cross Country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8E1A2-1BDC-4742-AFF5-C51869E5A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8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E01E-A05F-48EB-83FC-43207A3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2240-4A6F-4F55-92A2-8374886E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Pilotage and Dead Reckoning</a:t>
            </a:r>
          </a:p>
          <a:p>
            <a:pPr lvl="1"/>
            <a:r>
              <a:rPr lang="en-US" dirty="0"/>
              <a:t>Pilotage, </a:t>
            </a:r>
          </a:p>
          <a:p>
            <a:pPr lvl="1"/>
            <a:r>
              <a:rPr lang="en-US" dirty="0"/>
              <a:t>Dead Reckoning</a:t>
            </a:r>
          </a:p>
          <a:p>
            <a:pPr lvl="1"/>
            <a:r>
              <a:rPr lang="en-US" dirty="0"/>
              <a:t>Flight Planning</a:t>
            </a:r>
          </a:p>
          <a:p>
            <a:pPr lvl="1"/>
            <a:r>
              <a:rPr lang="en-US" dirty="0"/>
              <a:t>VFR Cruising Altitudes</a:t>
            </a:r>
          </a:p>
          <a:p>
            <a:pPr lvl="1"/>
            <a:r>
              <a:rPr lang="en-US" dirty="0"/>
              <a:t>Flight Plan</a:t>
            </a:r>
          </a:p>
          <a:p>
            <a:pPr lvl="1"/>
            <a:r>
              <a:rPr lang="en-US" dirty="0"/>
              <a:t>Lost Procedures</a:t>
            </a:r>
          </a:p>
        </p:txBody>
      </p:sp>
    </p:spTree>
    <p:extLst>
      <p:ext uri="{BB962C8B-B14F-4D97-AF65-F5344CB8AC3E}">
        <p14:creationId xmlns:p14="http://schemas.microsoft.com/office/powerpoint/2010/main" val="110951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6DAC-B7E5-4531-BF89-8C78A16F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466A-1E73-42D7-885A-D14F100F2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VOR Navigation</a:t>
            </a:r>
          </a:p>
          <a:p>
            <a:pPr lvl="1"/>
            <a:r>
              <a:rPr lang="en-US" dirty="0"/>
              <a:t>Ground and Airborne equipment</a:t>
            </a:r>
          </a:p>
          <a:p>
            <a:pPr lvl="1"/>
            <a:r>
              <a:rPr lang="en-US" dirty="0"/>
              <a:t>VOR Orientation and Navigation</a:t>
            </a:r>
          </a:p>
          <a:p>
            <a:pPr lvl="1"/>
            <a:r>
              <a:rPr lang="en-US" dirty="0"/>
              <a:t>VOR Checkpoints and Test signals</a:t>
            </a:r>
          </a:p>
          <a:p>
            <a:pPr lvl="1"/>
            <a:r>
              <a:rPr lang="en-US" dirty="0"/>
              <a:t>VOR Precautions</a:t>
            </a:r>
          </a:p>
          <a:p>
            <a:pPr lvl="1"/>
            <a:r>
              <a:rPr lang="en-US" dirty="0"/>
              <a:t>HIS</a:t>
            </a:r>
          </a:p>
          <a:p>
            <a:pPr lvl="1"/>
            <a:r>
              <a:rPr lang="en-US" dirty="0"/>
              <a:t>DME</a:t>
            </a:r>
          </a:p>
        </p:txBody>
      </p:sp>
    </p:spTree>
    <p:extLst>
      <p:ext uri="{BB962C8B-B14F-4D97-AF65-F5344CB8AC3E}">
        <p14:creationId xmlns:p14="http://schemas.microsoft.com/office/powerpoint/2010/main" val="23830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A802-DB2C-457A-B9E2-E6A5BB9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8D3-338D-482B-979B-887FFC0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Navigation</a:t>
            </a:r>
          </a:p>
          <a:p>
            <a:pPr lvl="1"/>
            <a:r>
              <a:rPr lang="en-US" dirty="0"/>
              <a:t>ADF Equipment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Homing</a:t>
            </a:r>
          </a:p>
          <a:p>
            <a:pPr lvl="1"/>
            <a:r>
              <a:rPr lang="en-US" dirty="0"/>
              <a:t>ADF Intercepts and Tracking</a:t>
            </a:r>
          </a:p>
          <a:p>
            <a:pPr lvl="1"/>
            <a:r>
              <a:rPr lang="en-US" dirty="0"/>
              <a:t>Movable Card Indicator</a:t>
            </a:r>
          </a:p>
          <a:p>
            <a:pPr lvl="1"/>
            <a:r>
              <a:rPr lang="en-US" dirty="0"/>
              <a:t>RMI (Radio Magnetic Indicator)</a:t>
            </a:r>
          </a:p>
          <a:p>
            <a:pPr lvl="1"/>
            <a:r>
              <a:rPr lang="en-US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2600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496-5E4E-4842-9827-617E1EE4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905C-AE3A-4EBA-A741-FD1D1319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Navigation</a:t>
            </a:r>
          </a:p>
          <a:p>
            <a:pPr lvl="1"/>
            <a:r>
              <a:rPr lang="en-US" dirty="0"/>
              <a:t>VOR/DME based navigation</a:t>
            </a:r>
          </a:p>
          <a:p>
            <a:pPr lvl="1"/>
            <a:r>
              <a:rPr lang="en-US" dirty="0"/>
              <a:t>INS </a:t>
            </a:r>
          </a:p>
          <a:p>
            <a:pPr lvl="1"/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7496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8507630"/>
                  </p:ext>
                </p:extLst>
              </p:nvPr>
            </p:nvGraphicFramePr>
            <p:xfrm>
              <a:off x="4534345" y="2727250"/>
              <a:ext cx="6401588" cy="3600893"/>
            </p:xfrm>
            <a:graphic>
              <a:graphicData uri="http://schemas.microsoft.com/office/powerpoint/2016/slidezoom">
                <pslz:sldZm>
                  <pslz:sldZmObj sldId="280" cId="1003689787">
                    <pslz:zmPr id="{4A4FD3AF-155F-4474-8946-EA092FB4543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1588" cy="36008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4345" y="2727250"/>
                <a:ext cx="6401588" cy="36008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planning process</a:t>
            </a:r>
          </a:p>
          <a:p>
            <a:pPr lvl="1"/>
            <a:r>
              <a:rPr lang="en-US" dirty="0"/>
              <a:t>Flight Overview</a:t>
            </a:r>
          </a:p>
          <a:p>
            <a:pPr lvl="1"/>
            <a:r>
              <a:rPr lang="en-US" dirty="0"/>
              <a:t>Developing a route</a:t>
            </a:r>
          </a:p>
          <a:p>
            <a:pPr lvl="1"/>
            <a:r>
              <a:rPr lang="en-US" dirty="0"/>
              <a:t>Preflight weather briefing</a:t>
            </a:r>
          </a:p>
          <a:p>
            <a:pPr lvl="1"/>
            <a:r>
              <a:rPr lang="en-US" dirty="0"/>
              <a:t>Completing a Navigation Log</a:t>
            </a:r>
          </a:p>
          <a:p>
            <a:pPr lvl="1"/>
            <a:r>
              <a:rPr lang="en-US" dirty="0"/>
              <a:t>Flight Plan – creating and filing</a:t>
            </a:r>
          </a:p>
          <a:p>
            <a:pPr lvl="1"/>
            <a:r>
              <a:rPr lang="en-US" dirty="0"/>
              <a:t>Preflight inspection</a:t>
            </a:r>
          </a:p>
        </p:txBody>
      </p:sp>
    </p:spTree>
    <p:extLst>
      <p:ext uri="{BB962C8B-B14F-4D97-AF65-F5344CB8AC3E}">
        <p14:creationId xmlns:p14="http://schemas.microsoft.com/office/powerpoint/2010/main" val="791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</a:t>
            </a:r>
          </a:p>
          <a:p>
            <a:pPr lvl="1"/>
            <a:r>
              <a:rPr lang="en-US" dirty="0"/>
              <a:t>Departure – KCRQ</a:t>
            </a:r>
          </a:p>
          <a:p>
            <a:pPr lvl="1"/>
            <a:r>
              <a:rPr lang="en-US" dirty="0"/>
              <a:t>Destination – KCNO (Chino)</a:t>
            </a:r>
          </a:p>
          <a:p>
            <a:pPr lvl="1"/>
            <a:r>
              <a:rPr lang="en-US" dirty="0"/>
              <a:t>Diversion airport</a:t>
            </a:r>
          </a:p>
          <a:p>
            <a:pPr lvl="1"/>
            <a:r>
              <a:rPr lang="en-US" dirty="0"/>
              <a:t>Return to KCRQ</a:t>
            </a:r>
          </a:p>
          <a:p>
            <a:pPr lvl="1"/>
            <a:r>
              <a:rPr lang="en-US" dirty="0"/>
              <a:t>Two souls; Student and CFI both in front seat (JD is 145 lbs.)</a:t>
            </a:r>
          </a:p>
          <a:p>
            <a:pPr lvl="1"/>
            <a:r>
              <a:rPr lang="en-US" dirty="0"/>
              <a:t>Full fuel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0759-1ABE-4A40-B397-4068F8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6DF-F1C1-4B8C-B6C0-485A1131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Regs</a:t>
            </a:r>
            <a:r>
              <a:rPr lang="en-US" dirty="0"/>
              <a:t> – what do we need?</a:t>
            </a:r>
          </a:p>
          <a:p>
            <a:pPr lvl="1"/>
            <a:r>
              <a:rPr lang="en-US" dirty="0"/>
              <a:t>Called out in CFR 14, Part 91, </a:t>
            </a:r>
            <a:r>
              <a:rPr lang="en-US" dirty="0">
                <a:hlinkClick r:id="rId3"/>
              </a:rPr>
              <a:t>91.103</a:t>
            </a:r>
            <a:r>
              <a:rPr lang="en-US" dirty="0"/>
              <a:t> (preflight action)</a:t>
            </a:r>
          </a:p>
          <a:p>
            <a:pPr lvl="2"/>
            <a:r>
              <a:rPr lang="en-US" dirty="0"/>
              <a:t>Weather reports and forecasts (WX-Brief/DUATS)</a:t>
            </a:r>
          </a:p>
          <a:p>
            <a:pPr lvl="2"/>
            <a:r>
              <a:rPr lang="en-US" dirty="0"/>
              <a:t>Fuel requirements for the flight</a:t>
            </a:r>
          </a:p>
          <a:p>
            <a:pPr lvl="2"/>
            <a:r>
              <a:rPr lang="en-US" dirty="0"/>
              <a:t>Alternatives if the flight cannot be completed (diversion)</a:t>
            </a:r>
          </a:p>
          <a:p>
            <a:pPr lvl="2"/>
            <a:r>
              <a:rPr lang="en-US" dirty="0"/>
              <a:t>Runway lengths at airport of intended use (ANY flight - Chart Supplement, Sectional)</a:t>
            </a:r>
          </a:p>
          <a:p>
            <a:pPr lvl="2"/>
            <a:r>
              <a:rPr lang="en-US" dirty="0"/>
              <a:t>Takeoff and Landing performance data (POH/AFM)</a:t>
            </a:r>
          </a:p>
          <a:p>
            <a:pPr lvl="1"/>
            <a:r>
              <a:rPr lang="en-US" dirty="0"/>
              <a:t>Fuel requirements. VFR day requirements (</a:t>
            </a:r>
            <a:r>
              <a:rPr lang="en-US" dirty="0">
                <a:hlinkClick r:id="rId4"/>
              </a:rPr>
              <a:t>91.151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First airport, alternate then 30 minutes at normal cruise</a:t>
            </a:r>
          </a:p>
          <a:p>
            <a:pPr lvl="3"/>
            <a:r>
              <a:rPr lang="en-US" dirty="0"/>
              <a:t>Night – 45 mins</a:t>
            </a:r>
          </a:p>
        </p:txBody>
      </p:sp>
    </p:spTree>
    <p:extLst>
      <p:ext uri="{BB962C8B-B14F-4D97-AF65-F5344CB8AC3E}">
        <p14:creationId xmlns:p14="http://schemas.microsoft.com/office/powerpoint/2010/main" val="17050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88D-48C4-415D-9F2F-F5949B3F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7608-8EEA-4557-9548-3B3DD8F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Sectional Chart</a:t>
            </a:r>
          </a:p>
          <a:p>
            <a:r>
              <a:rPr lang="en-US" dirty="0"/>
              <a:t>Chart Supplement</a:t>
            </a:r>
          </a:p>
          <a:p>
            <a:r>
              <a:rPr lang="en-US" dirty="0"/>
              <a:t>Flight Computer (E6B)</a:t>
            </a:r>
          </a:p>
          <a:p>
            <a:r>
              <a:rPr lang="en-US" dirty="0"/>
              <a:t>Plotter </a:t>
            </a:r>
          </a:p>
          <a:p>
            <a:r>
              <a:rPr lang="en-US" dirty="0"/>
              <a:t>Weight and Balance information for our airplane</a:t>
            </a:r>
          </a:p>
          <a:p>
            <a:r>
              <a:rPr lang="en-US" dirty="0"/>
              <a:t>Flight Performance for our airplane</a:t>
            </a:r>
          </a:p>
          <a:p>
            <a:r>
              <a:rPr lang="en-US" dirty="0"/>
              <a:t>A Navigation Log (Jeppesen in this case)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37508"/>
                  </p:ext>
                </p:extLst>
              </p:nvPr>
            </p:nvGraphicFramePr>
            <p:xfrm>
              <a:off x="7670490" y="4873699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009193">
                    <pslz:zmPr id="{7BA3D825-D405-4B66-820D-6E7E47C637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0490" y="4873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64231"/>
                  </p:ext>
                </p:extLst>
              </p:nvPr>
            </p:nvGraphicFramePr>
            <p:xfrm>
              <a:off x="6624955" y="2598184"/>
              <a:ext cx="3048000" cy="1714500"/>
            </p:xfrm>
            <a:graphic>
              <a:graphicData uri="http://schemas.microsoft.com/office/powerpoint/2016/slidezoom">
                <pslz:sldZm>
                  <pslz:sldZmObj sldId="276" cId="498045874">
                    <pslz:zmPr id="{727BFF8C-E99E-4DF5-AD2D-8F4392F7AD1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4955" y="25981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458045"/>
                  </p:ext>
                </p:extLst>
              </p:nvPr>
            </p:nvGraphicFramePr>
            <p:xfrm>
              <a:off x="9105468" y="3034266"/>
              <a:ext cx="3048000" cy="1714500"/>
            </p:xfrm>
            <a:graphic>
              <a:graphicData uri="http://schemas.microsoft.com/office/powerpoint/2016/slidezoom">
                <pslz:sldZm>
                  <pslz:sldZmObj sldId="277" cId="805556664">
                    <pslz:zmPr id="{20DCDAEB-9D11-4AA0-BF7E-C61D7179490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5468" y="3034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97418"/>
                  </p:ext>
                </p:extLst>
              </p:nvPr>
            </p:nvGraphicFramePr>
            <p:xfrm>
              <a:off x="5151411" y="5377713"/>
              <a:ext cx="2631622" cy="1480287"/>
            </p:xfrm>
            <a:graphic>
              <a:graphicData uri="http://schemas.microsoft.com/office/powerpoint/2016/slidezoom">
                <pslz:sldZm>
                  <pslz:sldZmObj sldId="278" cId="39999284">
                    <pslz:zmPr id="{7D04536C-44D9-455B-8F41-702ACA33E204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1622" cy="14802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1411" y="5377713"/>
                <a:ext cx="2631622" cy="14802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25169"/>
                  </p:ext>
                </p:extLst>
              </p:nvPr>
            </p:nvGraphicFramePr>
            <p:xfrm>
              <a:off x="4118606" y="2663751"/>
              <a:ext cx="2348616" cy="1321096"/>
            </p:xfrm>
            <a:graphic>
              <a:graphicData uri="http://schemas.microsoft.com/office/powerpoint/2016/slidezoom">
                <pslz:sldZm>
                  <pslz:sldZmObj sldId="279" cId="3032150220">
                    <pslz:zmPr id="{5D4DE5AC-B2CA-4036-8169-9D8725108CC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8616" cy="1321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8606" y="2663751"/>
                <a:ext cx="2348616" cy="1321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2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2758-47D1-4DA9-8DC7-F98A435B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851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5FE83-BE86-4DEC-BD7F-CC5EA6E4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-1"/>
            <a:ext cx="9292856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DE1-718C-4265-BEEA-B76687E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leading up to XC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D42A-D84B-44AC-BE32-63A203B4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Stage I, Lesson 4</a:t>
            </a:r>
          </a:p>
          <a:p>
            <a:pPr lvl="1"/>
            <a:r>
              <a:rPr lang="en-US" dirty="0"/>
              <a:t>Safety of flight, Airports, Aeronautical charts, Airspace</a:t>
            </a:r>
          </a:p>
          <a:p>
            <a:r>
              <a:rPr lang="en-US" dirty="0"/>
              <a:t>Stage I Lesson 5</a:t>
            </a:r>
          </a:p>
          <a:p>
            <a:pPr lvl="1"/>
            <a:r>
              <a:rPr lang="en-US" dirty="0"/>
              <a:t>RADAR and ATC, Radio Procedures, Sources of Flight Info</a:t>
            </a:r>
          </a:p>
          <a:p>
            <a:r>
              <a:rPr lang="en-US" dirty="0"/>
              <a:t>Stage II, Lesson 9</a:t>
            </a:r>
          </a:p>
          <a:p>
            <a:pPr lvl="1"/>
            <a:r>
              <a:rPr lang="en-US" dirty="0"/>
              <a:t>Weather Forecasting Process, Printed Reports and Forecasts, Graphic Weather Products, Sources of Weather Info</a:t>
            </a:r>
          </a:p>
          <a:p>
            <a:r>
              <a:rPr lang="en-US" dirty="0"/>
              <a:t>Stage III, Lesson 11</a:t>
            </a:r>
          </a:p>
          <a:p>
            <a:pPr lvl="1"/>
            <a:r>
              <a:rPr lang="en-US" dirty="0"/>
              <a:t>Predicting Performance, Weight and Balance, Flight Computers</a:t>
            </a:r>
          </a:p>
          <a:p>
            <a:r>
              <a:rPr lang="en-US" dirty="0"/>
              <a:t>Stage III, Lesson 12</a:t>
            </a:r>
          </a:p>
          <a:p>
            <a:pPr lvl="1"/>
            <a:r>
              <a:rPr lang="en-US" dirty="0"/>
              <a:t>Pilotage and Dead Reckoning, VOR Navigation, ADF Navigation, Advanced Navigation (VORDME/GPS/INS)</a:t>
            </a:r>
          </a:p>
          <a:p>
            <a:r>
              <a:rPr lang="en-US" dirty="0">
                <a:hlinkClick r:id="rId3" action="ppaction://hlinksldjump"/>
              </a:rPr>
              <a:t>NOW we plan a dual cross country flight!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8C667-81FB-4523-A591-167DB9C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09" y="0"/>
            <a:ext cx="90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D39F3-DC76-479C-A8AA-717C3A6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4" y="0"/>
            <a:ext cx="731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23D6-7454-4692-8108-12962891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52412"/>
            <a:ext cx="774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0CD4F-C4B8-411E-8E15-E24A651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1173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B8C6-3755-4510-A633-054D3D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19087"/>
            <a:ext cx="97631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7F7EC-1393-43D9-ACD2-A84ECA84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88" y="0"/>
            <a:ext cx="514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Forecasting Process</a:t>
            </a:r>
          </a:p>
          <a:p>
            <a:pPr lvl="1"/>
            <a:r>
              <a:rPr lang="en-US" dirty="0"/>
              <a:t>Forecasting methods</a:t>
            </a:r>
          </a:p>
          <a:p>
            <a:pPr lvl="1"/>
            <a:r>
              <a:rPr lang="en-US" dirty="0"/>
              <a:t>Types of forecasts</a:t>
            </a:r>
          </a:p>
          <a:p>
            <a:pPr lvl="1"/>
            <a:r>
              <a:rPr lang="en-US" dirty="0"/>
              <a:t>Compiling and processing weather data</a:t>
            </a:r>
          </a:p>
          <a:p>
            <a:pPr lvl="1"/>
            <a:r>
              <a:rPr lang="en-US" dirty="0"/>
              <a:t>Forecasting accuracy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488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Reports and Forecasts</a:t>
            </a:r>
          </a:p>
          <a:p>
            <a:pPr lvl="1"/>
            <a:r>
              <a:rPr lang="en-US" dirty="0"/>
              <a:t>Aviation Routine Weather Report (METAR)</a:t>
            </a:r>
          </a:p>
          <a:p>
            <a:pPr lvl="1"/>
            <a:r>
              <a:rPr lang="en-US" dirty="0"/>
              <a:t>Radar Weather Reports</a:t>
            </a:r>
          </a:p>
          <a:p>
            <a:pPr lvl="1"/>
            <a:r>
              <a:rPr lang="en-US" dirty="0"/>
              <a:t>Pilot Weather Reports</a:t>
            </a:r>
          </a:p>
          <a:p>
            <a:pPr lvl="1"/>
            <a:r>
              <a:rPr lang="en-US" dirty="0"/>
              <a:t>Terminal Aerodrome Forecasts (TAF)</a:t>
            </a:r>
          </a:p>
          <a:p>
            <a:pPr lvl="1"/>
            <a:r>
              <a:rPr lang="en-US" dirty="0"/>
              <a:t>Aviation Area Forecast (FA)</a:t>
            </a:r>
          </a:p>
          <a:p>
            <a:pPr lvl="1"/>
            <a:r>
              <a:rPr lang="en-US" dirty="0"/>
              <a:t>Winds and Temperature Aloft Forecasts</a:t>
            </a:r>
          </a:p>
          <a:p>
            <a:pPr lvl="1"/>
            <a:r>
              <a:rPr lang="en-US" dirty="0"/>
              <a:t>Severe Weather Reports and Forecasts</a:t>
            </a:r>
          </a:p>
          <a:p>
            <a:pPr lvl="1"/>
            <a:r>
              <a:rPr lang="en-US" dirty="0"/>
              <a:t>AIRMET/SIGMET/Convective SIGMET</a:t>
            </a:r>
          </a:p>
        </p:txBody>
      </p:sp>
    </p:spTree>
    <p:extLst>
      <p:ext uri="{BB962C8B-B14F-4D97-AF65-F5344CB8AC3E}">
        <p14:creationId xmlns:p14="http://schemas.microsoft.com/office/powerpoint/2010/main" val="77873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Weather Products</a:t>
            </a:r>
          </a:p>
          <a:p>
            <a:pPr lvl="1"/>
            <a:r>
              <a:rPr lang="en-US" dirty="0"/>
              <a:t>Surface analysis chart</a:t>
            </a:r>
          </a:p>
          <a:p>
            <a:pPr lvl="1"/>
            <a:r>
              <a:rPr lang="en-US" dirty="0"/>
              <a:t>Weather Depiction Chart</a:t>
            </a:r>
          </a:p>
          <a:p>
            <a:pPr lvl="1"/>
            <a:r>
              <a:rPr lang="en-US" dirty="0"/>
              <a:t>Radar Summary Chart</a:t>
            </a:r>
          </a:p>
          <a:p>
            <a:pPr lvl="1"/>
            <a:r>
              <a:rPr lang="en-US" dirty="0"/>
              <a:t>Satellite Weather Pictures</a:t>
            </a:r>
          </a:p>
          <a:p>
            <a:pPr lvl="1"/>
            <a:r>
              <a:rPr lang="en-US" dirty="0"/>
              <a:t>Low-level Significant Weather Prog Charts</a:t>
            </a:r>
          </a:p>
          <a:p>
            <a:pPr lvl="1"/>
            <a:r>
              <a:rPr lang="en-US" dirty="0"/>
              <a:t>Convective Outlook Chart</a:t>
            </a:r>
          </a:p>
          <a:p>
            <a:pPr lvl="1"/>
            <a:r>
              <a:rPr lang="en-US" dirty="0"/>
              <a:t>Forecast Winds and Temperatures Aloft Chart</a:t>
            </a:r>
          </a:p>
          <a:p>
            <a:pPr lvl="1"/>
            <a:r>
              <a:rPr lang="en-US" dirty="0"/>
              <a:t>Volcanic Ash Forecast and Dispersion Chart</a:t>
            </a:r>
          </a:p>
        </p:txBody>
      </p:sp>
    </p:spTree>
    <p:extLst>
      <p:ext uri="{BB962C8B-B14F-4D97-AF65-F5344CB8AC3E}">
        <p14:creationId xmlns:p14="http://schemas.microsoft.com/office/powerpoint/2010/main" val="38793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US" dirty="0"/>
              <a:t>Source of Weather Information</a:t>
            </a:r>
          </a:p>
          <a:p>
            <a:pPr lvl="1"/>
            <a:r>
              <a:rPr lang="en-US" dirty="0"/>
              <a:t>Pre-flight weather sources</a:t>
            </a:r>
          </a:p>
          <a:p>
            <a:pPr lvl="1"/>
            <a:r>
              <a:rPr lang="en-US" dirty="0"/>
              <a:t>In-flight weather sources</a:t>
            </a:r>
          </a:p>
          <a:p>
            <a:pPr lvl="1"/>
            <a:r>
              <a:rPr lang="en-US" dirty="0" err="1"/>
              <a:t>Enroute</a:t>
            </a:r>
            <a:r>
              <a:rPr lang="en-US" dirty="0"/>
              <a:t> Flight Advisory Service</a:t>
            </a:r>
          </a:p>
          <a:p>
            <a:pPr lvl="1"/>
            <a:r>
              <a:rPr lang="en-US" dirty="0"/>
              <a:t>Weather Radar Services</a:t>
            </a:r>
          </a:p>
          <a:p>
            <a:pPr lvl="1"/>
            <a:r>
              <a:rPr lang="en-US" dirty="0"/>
              <a:t>Automated Weather Reporting Systems</a:t>
            </a:r>
          </a:p>
        </p:txBody>
      </p:sp>
    </p:spTree>
    <p:extLst>
      <p:ext uri="{BB962C8B-B14F-4D97-AF65-F5344CB8AC3E}">
        <p14:creationId xmlns:p14="http://schemas.microsoft.com/office/powerpoint/2010/main" val="245018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  <a:p>
            <a:pPr lvl="1"/>
            <a:r>
              <a:rPr lang="en-US" dirty="0"/>
              <a:t>Aircraft Performance and Design</a:t>
            </a:r>
          </a:p>
          <a:p>
            <a:pPr lvl="1"/>
            <a:r>
              <a:rPr lang="en-US" dirty="0"/>
              <a:t>Chart Presentations (Sectional, TAC etc.)</a:t>
            </a:r>
          </a:p>
          <a:p>
            <a:pPr lvl="1"/>
            <a:r>
              <a:rPr lang="en-US" dirty="0"/>
              <a:t>Factors affecting performance</a:t>
            </a:r>
          </a:p>
          <a:p>
            <a:pPr lvl="1"/>
            <a:r>
              <a:rPr lang="en-US" dirty="0"/>
              <a:t>Takeoff and Landing performance</a:t>
            </a:r>
          </a:p>
          <a:p>
            <a:pPr lvl="1"/>
            <a:r>
              <a:rPr lang="en-US" dirty="0"/>
              <a:t>Climb Performance</a:t>
            </a:r>
          </a:p>
          <a:p>
            <a:pPr lvl="1"/>
            <a:r>
              <a:rPr lang="en-US" dirty="0"/>
              <a:t>Cruise Performance</a:t>
            </a:r>
          </a:p>
          <a:p>
            <a:pPr lvl="1"/>
            <a:r>
              <a:rPr lang="en-US" dirty="0"/>
              <a:t>Using Performance Charts</a:t>
            </a:r>
          </a:p>
        </p:txBody>
      </p:sp>
    </p:spTree>
    <p:extLst>
      <p:ext uri="{BB962C8B-B14F-4D97-AF65-F5344CB8AC3E}">
        <p14:creationId xmlns:p14="http://schemas.microsoft.com/office/powerpoint/2010/main" val="24649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Weight and Balance</a:t>
            </a:r>
          </a:p>
          <a:p>
            <a:pPr lvl="1"/>
            <a:r>
              <a:rPr lang="en-US" dirty="0"/>
              <a:t>Importance of Weight</a:t>
            </a:r>
          </a:p>
          <a:p>
            <a:pPr lvl="1"/>
            <a:r>
              <a:rPr lang="en-US" dirty="0"/>
              <a:t>Importance of Balance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Principles of Weight and Balance</a:t>
            </a:r>
          </a:p>
          <a:p>
            <a:pPr lvl="1"/>
            <a:r>
              <a:rPr lang="en-US" dirty="0"/>
              <a:t>Computation Method</a:t>
            </a:r>
          </a:p>
          <a:p>
            <a:pPr lvl="1"/>
            <a:r>
              <a:rPr lang="en-US" dirty="0"/>
              <a:t>Table Method</a:t>
            </a:r>
          </a:p>
          <a:p>
            <a:pPr lvl="1"/>
            <a:r>
              <a:rPr lang="en-US" dirty="0"/>
              <a:t>Graph Method</a:t>
            </a:r>
          </a:p>
          <a:p>
            <a:pPr lvl="1"/>
            <a:r>
              <a:rPr lang="en-US" dirty="0"/>
              <a:t>Weight shift formula</a:t>
            </a:r>
          </a:p>
          <a:p>
            <a:pPr lvl="1"/>
            <a:r>
              <a:rPr lang="en-US" dirty="0"/>
              <a:t>Effects of operating at High Total Weights</a:t>
            </a:r>
          </a:p>
          <a:p>
            <a:pPr lvl="1"/>
            <a:r>
              <a:rPr lang="en-US" dirty="0"/>
              <a:t>Flight at various CG positions</a:t>
            </a:r>
          </a:p>
        </p:txBody>
      </p:sp>
    </p:spTree>
    <p:extLst>
      <p:ext uri="{BB962C8B-B14F-4D97-AF65-F5344CB8AC3E}">
        <p14:creationId xmlns:p14="http://schemas.microsoft.com/office/powerpoint/2010/main" val="275855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Computers</a:t>
            </a:r>
          </a:p>
          <a:p>
            <a:pPr lvl="1"/>
            <a:r>
              <a:rPr lang="en-US" dirty="0"/>
              <a:t>Mechanical Flight Computers</a:t>
            </a:r>
          </a:p>
          <a:p>
            <a:pPr lvl="1"/>
            <a:r>
              <a:rPr lang="en-US" dirty="0"/>
              <a:t>Time, speed and distance</a:t>
            </a:r>
          </a:p>
          <a:p>
            <a:pPr lvl="1"/>
            <a:r>
              <a:rPr lang="en-US" dirty="0"/>
              <a:t>Airspeed and Density Altitude Computations</a:t>
            </a:r>
          </a:p>
          <a:p>
            <a:pPr lvl="1"/>
            <a:r>
              <a:rPr lang="en-US" dirty="0"/>
              <a:t>Wind Problems</a:t>
            </a:r>
          </a:p>
          <a:p>
            <a:pPr lvl="1"/>
            <a:r>
              <a:rPr lang="en-US" dirty="0"/>
              <a:t>Conversions</a:t>
            </a:r>
          </a:p>
          <a:p>
            <a:pPr lvl="1"/>
            <a:r>
              <a:rPr lang="en-US" dirty="0"/>
              <a:t>Solving multi-part problems</a:t>
            </a:r>
          </a:p>
        </p:txBody>
      </p:sp>
    </p:spTree>
    <p:extLst>
      <p:ext uri="{BB962C8B-B14F-4D97-AF65-F5344CB8AC3E}">
        <p14:creationId xmlns:p14="http://schemas.microsoft.com/office/powerpoint/2010/main" val="335200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89</TotalTime>
  <Words>779</Words>
  <Application>Microsoft Office PowerPoint</Application>
  <PresentationFormat>Widescreen</PresentationFormat>
  <Paragraphs>186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 Boardroom</vt:lpstr>
      <vt:lpstr>First Dual Cross Country</vt:lpstr>
      <vt:lpstr>Lessons leading up to XC</vt:lpstr>
      <vt:lpstr>Review – Questions?</vt:lpstr>
      <vt:lpstr>Review – Questions?</vt:lpstr>
      <vt:lpstr>Review – Questions?</vt:lpstr>
      <vt:lpstr>Review – 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Cross Country Planning</vt:lpstr>
      <vt:lpstr>Cross Country Planning</vt:lpstr>
      <vt:lpstr>Cross Country Planning</vt:lpstr>
      <vt:lpstr>What do we need?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Dual Cross Country</dc:title>
  <dc:creator>JD Marymee</dc:creator>
  <cp:lastModifiedBy>JD Marymee</cp:lastModifiedBy>
  <cp:revision>25</cp:revision>
  <dcterms:created xsi:type="dcterms:W3CDTF">2018-04-08T21:01:55Z</dcterms:created>
  <dcterms:modified xsi:type="dcterms:W3CDTF">2018-04-12T23:07:55Z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jmarymee@microsoft.com</vt:lpwstr>
  </property>
  <property fmtid="{D5CDD505-2E9C-101B-9397-08002B2CF9AE}" pid="5" name="MSIP_Label_f42aa342-8706-4288-bd11-ebb85995028c_SetDate">
    <vt:lpwstr>2018-04-08T21:05:06.1272111Z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